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4" r:id="rId2"/>
    <p:sldId id="276" r:id="rId3"/>
    <p:sldId id="277" r:id="rId4"/>
    <p:sldId id="278" r:id="rId5"/>
    <p:sldId id="279" r:id="rId6"/>
    <p:sldId id="280" r:id="rId7"/>
    <p:sldId id="261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49B"/>
    <a:srgbClr val="0A325A"/>
    <a:srgbClr val="0D4677"/>
    <a:srgbClr val="0E487A"/>
    <a:srgbClr val="FBED30"/>
    <a:srgbClr val="003466"/>
    <a:srgbClr val="FB7D2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80" y="-112"/>
      </p:cViewPr>
      <p:guideLst>
        <p:guide orient="horz" pos="1962"/>
        <p:guide pos="420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244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CCD3A5FB-163E-4CCF-8E22-4594B320B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7392E71E-9B67-4FB0-B891-411804D895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8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image-CI-backgroun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975" y="-38100"/>
            <a:ext cx="6505575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 descr="image-CI-background2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5" y="2635250"/>
            <a:ext cx="6492875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 bwMode="auto">
          <a:xfrm>
            <a:off x="0" y="1262090"/>
            <a:ext cx="9144000" cy="5646709"/>
          </a:xfrm>
          <a:prstGeom prst="rect">
            <a:avLst/>
          </a:prstGeom>
          <a:gradFill flip="none" rotWithShape="1">
            <a:gsLst>
              <a:gs pos="100000">
                <a:srgbClr val="10549B"/>
              </a:gs>
              <a:gs pos="56000">
                <a:srgbClr val="FFFFFF">
                  <a:alpha val="57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fr-FR">
              <a:latin typeface="Arial" charset="0"/>
              <a:ea typeface="ＭＳ Ｐゴシック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 userDrawn="1"/>
        </p:nvSpPr>
        <p:spPr bwMode="auto">
          <a:xfrm>
            <a:off x="3198813" y="6573838"/>
            <a:ext cx="31870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100" b="1" dirty="0" smtClean="0">
                <a:solidFill>
                  <a:srgbClr val="000090"/>
                </a:solidFill>
              </a:rPr>
              <a:t>BORDEAUX (France), </a:t>
            </a:r>
            <a:r>
              <a:rPr lang="fr-FR" sz="1100" b="1" dirty="0" err="1" smtClean="0">
                <a:solidFill>
                  <a:srgbClr val="000090"/>
                </a:solidFill>
              </a:rPr>
              <a:t>September</a:t>
            </a:r>
            <a:r>
              <a:rPr lang="fr-FR" sz="1100" b="1" dirty="0" smtClean="0">
                <a:solidFill>
                  <a:srgbClr val="000090"/>
                </a:solidFill>
              </a:rPr>
              <a:t> 25-28, 2017</a:t>
            </a:r>
          </a:p>
        </p:txBody>
      </p:sp>
      <p:sp>
        <p:nvSpPr>
          <p:cNvPr id="10" name="Rectangle 30"/>
          <p:cNvSpPr>
            <a:spLocks noChangeArrowheads="1"/>
          </p:cNvSpPr>
          <p:nvPr userDrawn="1"/>
        </p:nvSpPr>
        <p:spPr bwMode="auto">
          <a:xfrm>
            <a:off x="0" y="0"/>
            <a:ext cx="9144000" cy="1249363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203325"/>
            <a:ext cx="9175750" cy="58738"/>
          </a:xfrm>
          <a:prstGeom prst="rect">
            <a:avLst/>
          </a:prstGeom>
          <a:solidFill>
            <a:srgbClr val="FBED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10110"/>
            <a:ext cx="7772400" cy="1969690"/>
          </a:xfrm>
        </p:spPr>
        <p:txBody>
          <a:bodyPr anchorCtr="1"/>
          <a:lstStyle>
            <a:lvl1pPr algn="ctr">
              <a:defRPr sz="3600" baseline="0">
                <a:solidFill>
                  <a:srgbClr val="000090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34520"/>
            <a:ext cx="7772400" cy="1638300"/>
          </a:xfrm>
        </p:spPr>
        <p:txBody>
          <a:bodyPr anchor="ctr" anchorCtr="1"/>
          <a:lstStyle>
            <a:lvl1pPr marL="0" indent="0" algn="ctr">
              <a:buFont typeface="Arial" charset="0"/>
              <a:buNone/>
              <a:defRPr sz="3200" b="0">
                <a:solidFill>
                  <a:srgbClr val="000090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85800" y="5305360"/>
            <a:ext cx="7772400" cy="1295400"/>
          </a:xfrm>
        </p:spPr>
        <p:txBody>
          <a:bodyPr anchor="ctr" anchorCtr="1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en-US" noProof="0" dirty="0"/>
          </a:p>
        </p:txBody>
      </p:sp>
      <p:pic>
        <p:nvPicPr>
          <p:cNvPr id="13" name="Image 4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671" y="-5036"/>
            <a:ext cx="1823729" cy="182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5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51501"/>
            <a:ext cx="8778240" cy="5157788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EFC4A-17D3-43EE-9308-F361F8556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83323"/>
            <a:ext cx="5486400" cy="33442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AD817-7796-434A-848A-0A7D858CF8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104775"/>
            <a:ext cx="8955087" cy="863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3815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62500" y="1600200"/>
            <a:ext cx="43815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46328-4AEF-4F7E-8A87-6677884AC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104775"/>
            <a:ext cx="8955087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06A02-4EA6-4B38-96EF-4950F5053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5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ChangeArrowheads="1"/>
          </p:cNvSpPr>
          <p:nvPr userDrawn="1"/>
        </p:nvSpPr>
        <p:spPr bwMode="auto">
          <a:xfrm>
            <a:off x="0" y="0"/>
            <a:ext cx="9175750" cy="914400"/>
          </a:xfrm>
          <a:prstGeom prst="rect">
            <a:avLst/>
          </a:prstGeom>
          <a:solidFill>
            <a:srgbClr val="003466"/>
          </a:solidFill>
          <a:ln>
            <a:noFill/>
          </a:ln>
          <a:effectLst>
            <a:outerShdw blurRad="152400" dist="101600" dir="5400000" algn="t" rotWithShape="0">
              <a:srgbClr val="A6A6A6">
                <a:alpha val="78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de-DE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5838" y="14288"/>
            <a:ext cx="80692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220788"/>
            <a:ext cx="8778875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378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56985FF-ADBD-4C2A-865D-69AA7F69E7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904875"/>
            <a:ext cx="9175750" cy="58738"/>
          </a:xfrm>
          <a:prstGeom prst="rect">
            <a:avLst/>
          </a:prstGeom>
          <a:solidFill>
            <a:srgbClr val="FBED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6" r:id="rId2"/>
    <p:sldLayoutId id="2147483767" r:id="rId3"/>
    <p:sldLayoutId id="2147483768" r:id="rId4"/>
    <p:sldLayoutId id="214748376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pitchFamily="34" charset="0"/>
        <a:buChar char="•"/>
        <a:defRPr sz="2800">
          <a:solidFill>
            <a:srgbClr val="00009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–"/>
        <a:defRPr sz="2800">
          <a:solidFill>
            <a:srgbClr val="000090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•"/>
        <a:defRPr sz="2400">
          <a:solidFill>
            <a:srgbClr val="00009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–"/>
        <a:defRPr sz="2400">
          <a:solidFill>
            <a:srgbClr val="00009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685800" y="1509713"/>
            <a:ext cx="7772400" cy="1970087"/>
          </a:xfrm>
        </p:spPr>
        <p:txBody>
          <a:bodyPr/>
          <a:lstStyle/>
          <a:p>
            <a:r>
              <a:rPr lang="fr-FR" smtClean="0">
                <a:ea typeface="ＭＳ Ｐゴシック" pitchFamily="34" charset="-128"/>
              </a:rPr>
              <a:t>Title of your paper</a:t>
            </a: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685800" y="3533775"/>
            <a:ext cx="7772400" cy="16383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 smtClean="0">
                <a:ea typeface="ＭＳ Ｐゴシック" pitchFamily="34" charset="-128"/>
              </a:rPr>
              <a:t>Name of author(s)</a:t>
            </a:r>
          </a:p>
        </p:txBody>
      </p:sp>
      <p:sp>
        <p:nvSpPr>
          <p:cNvPr id="9219" name="Picture Placeholder 3" descr="Drag &amp; drop your logo here or click on the icon to include it" title="Drag &amp; drop your logo here or click on the icon to include it"/>
          <p:cNvSpPr>
            <a:spLocks noGrp="1" noTextEdit="1"/>
          </p:cNvSpPr>
          <p:nvPr>
            <p:ph type="pic" sz="quarter" idx="10"/>
          </p:nvPr>
        </p:nvSpPr>
        <p:spPr>
          <a:xfrm>
            <a:off x="685800" y="5305425"/>
            <a:ext cx="7772400" cy="1295400"/>
          </a:xfrm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Tables/Graphs: Transitions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dirty="0" smtClean="0">
                <a:ea typeface="+mn-ea"/>
              </a:rPr>
              <a:t>Tables and graphs if discussed as a whole should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not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use transitions.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dirty="0" smtClean="0">
              <a:ea typeface="+mn-ea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dirty="0" smtClean="0">
                <a:ea typeface="+mn-ea"/>
              </a:rPr>
              <a:t>Tables and graphs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can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use transitions between sections and lines if they are discussed separately.  Please see next two slides.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8C33D2F-A10F-4070-8E9F-E252B8D6BFC7}" type="slidenum">
              <a:rPr lang="en-US" sz="1000"/>
              <a:pPr eaLnBrk="1" hangingPunct="1"/>
              <a:t>10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Backplane ASP Connections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2775" y="622141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E64C13-4ECF-4C7D-A203-88709660D610}" type="slidenum">
              <a:rPr lang="en-US" sz="1000"/>
              <a:pPr eaLnBrk="1" hangingPunct="1"/>
              <a:t>11</a:t>
            </a:fld>
            <a:endParaRPr lang="en-US" sz="1000"/>
          </a:p>
        </p:txBody>
      </p:sp>
      <p:sp>
        <p:nvSpPr>
          <p:cNvPr id="12338" name="Rectangle 4"/>
          <p:cNvSpPr>
            <a:spLocks noChangeArrowheads="1"/>
          </p:cNvSpPr>
          <p:nvPr/>
        </p:nvSpPr>
        <p:spPr bwMode="auto">
          <a:xfrm>
            <a:off x="593725" y="3060700"/>
            <a:ext cx="1525588" cy="326072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746125" y="4379913"/>
            <a:ext cx="1220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PSBM</a:t>
            </a:r>
            <a:endParaRPr lang="en-US" sz="2800" b="1">
              <a:latin typeface="Book Antiqua" pitchFamily="18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919913" y="1079500"/>
            <a:ext cx="1306512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6919913" y="1654175"/>
            <a:ext cx="1306512" cy="576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7065963" y="1152525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3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7138988" y="1727200"/>
            <a:ext cx="941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V="1">
            <a:off x="8080375" y="2230438"/>
            <a:ext cx="0" cy="389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7065963" y="2230438"/>
            <a:ext cx="0" cy="1058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7572375" y="2230438"/>
            <a:ext cx="0" cy="2582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7356475" y="2230438"/>
            <a:ext cx="0" cy="1820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7789863" y="2230438"/>
            <a:ext cx="0" cy="3268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4983163" y="1071563"/>
            <a:ext cx="1304925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4983163" y="1646238"/>
            <a:ext cx="1304925" cy="57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5129213" y="1144588"/>
            <a:ext cx="1230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2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5202238" y="1719263"/>
            <a:ext cx="93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5129213" y="22225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>
            <a:off x="6142038" y="2222500"/>
            <a:ext cx="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>
            <a:off x="5635625" y="2222500"/>
            <a:ext cx="0" cy="2582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>
            <a:off x="5346700" y="22225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5"/>
          <p:cNvSpPr>
            <a:spLocks noChangeShapeType="1"/>
          </p:cNvSpPr>
          <p:nvPr/>
        </p:nvSpPr>
        <p:spPr bwMode="auto">
          <a:xfrm>
            <a:off x="5853113" y="22225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3033713" y="1079500"/>
            <a:ext cx="1301750" cy="5857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3033713" y="1662113"/>
            <a:ext cx="1301750" cy="5857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81" name="Rectangle 29"/>
          <p:cNvSpPr>
            <a:spLocks noChangeArrowheads="1"/>
          </p:cNvSpPr>
          <p:nvPr/>
        </p:nvSpPr>
        <p:spPr bwMode="auto">
          <a:xfrm>
            <a:off x="3179763" y="1154113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1</a:t>
            </a:r>
          </a:p>
        </p:txBody>
      </p:sp>
      <p:sp>
        <p:nvSpPr>
          <p:cNvPr id="19482" name="Rectangle 30"/>
          <p:cNvSpPr>
            <a:spLocks noChangeArrowheads="1"/>
          </p:cNvSpPr>
          <p:nvPr/>
        </p:nvSpPr>
        <p:spPr bwMode="auto">
          <a:xfrm>
            <a:off x="3251200" y="1738313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83" name="Line 31"/>
          <p:cNvSpPr>
            <a:spLocks noChangeShapeType="1"/>
          </p:cNvSpPr>
          <p:nvPr/>
        </p:nvSpPr>
        <p:spPr bwMode="auto">
          <a:xfrm>
            <a:off x="3106738" y="2247900"/>
            <a:ext cx="3175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Line 32"/>
          <p:cNvSpPr>
            <a:spLocks noChangeShapeType="1"/>
          </p:cNvSpPr>
          <p:nvPr/>
        </p:nvSpPr>
        <p:spPr bwMode="auto">
          <a:xfrm>
            <a:off x="4189413" y="2247900"/>
            <a:ext cx="0" cy="386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33"/>
          <p:cNvSpPr>
            <a:spLocks noChangeShapeType="1"/>
          </p:cNvSpPr>
          <p:nvPr/>
        </p:nvSpPr>
        <p:spPr bwMode="auto">
          <a:xfrm>
            <a:off x="3611563" y="2247900"/>
            <a:ext cx="4762" cy="256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34"/>
          <p:cNvSpPr>
            <a:spLocks noChangeShapeType="1"/>
          </p:cNvSpPr>
          <p:nvPr/>
        </p:nvSpPr>
        <p:spPr bwMode="auto">
          <a:xfrm>
            <a:off x="3349625" y="2257425"/>
            <a:ext cx="14288" cy="180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35"/>
          <p:cNvSpPr>
            <a:spLocks noChangeShapeType="1"/>
          </p:cNvSpPr>
          <p:nvPr/>
        </p:nvSpPr>
        <p:spPr bwMode="auto">
          <a:xfrm>
            <a:off x="3900488" y="2247900"/>
            <a:ext cx="0" cy="325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37"/>
          <p:cNvSpPr>
            <a:spLocks noChangeShapeType="1"/>
          </p:cNvSpPr>
          <p:nvPr/>
        </p:nvSpPr>
        <p:spPr bwMode="auto">
          <a:xfrm>
            <a:off x="2119313" y="3289300"/>
            <a:ext cx="4946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8"/>
          <p:cNvSpPr>
            <a:spLocks noChangeArrowheads="1"/>
          </p:cNvSpPr>
          <p:nvPr/>
        </p:nvSpPr>
        <p:spPr bwMode="auto">
          <a:xfrm>
            <a:off x="2190750" y="3360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tdo</a:t>
            </a:r>
          </a:p>
        </p:txBody>
      </p:sp>
      <p:sp>
        <p:nvSpPr>
          <p:cNvPr id="19490" name="Line 40"/>
          <p:cNvSpPr>
            <a:spLocks noChangeShapeType="1"/>
          </p:cNvSpPr>
          <p:nvPr/>
        </p:nvSpPr>
        <p:spPr bwMode="auto">
          <a:xfrm>
            <a:off x="2119313" y="4813300"/>
            <a:ext cx="5453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41"/>
          <p:cNvSpPr>
            <a:spLocks noChangeArrowheads="1"/>
          </p:cNvSpPr>
          <p:nvPr/>
        </p:nvSpPr>
        <p:spPr bwMode="auto">
          <a:xfrm>
            <a:off x="2190750" y="4884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tms</a:t>
            </a:r>
          </a:p>
        </p:txBody>
      </p:sp>
      <p:sp>
        <p:nvSpPr>
          <p:cNvPr id="19492" name="Line 43"/>
          <p:cNvSpPr>
            <a:spLocks noChangeShapeType="1"/>
          </p:cNvSpPr>
          <p:nvPr/>
        </p:nvSpPr>
        <p:spPr bwMode="auto">
          <a:xfrm>
            <a:off x="2119313" y="5499100"/>
            <a:ext cx="5670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44"/>
          <p:cNvSpPr>
            <a:spLocks noChangeArrowheads="1"/>
          </p:cNvSpPr>
          <p:nvPr/>
        </p:nvSpPr>
        <p:spPr bwMode="auto">
          <a:xfrm>
            <a:off x="2190750" y="5499100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tdi</a:t>
            </a:r>
          </a:p>
        </p:txBody>
      </p:sp>
      <p:sp>
        <p:nvSpPr>
          <p:cNvPr id="19494" name="Line 46"/>
          <p:cNvSpPr>
            <a:spLocks noChangeShapeType="1"/>
          </p:cNvSpPr>
          <p:nvPr/>
        </p:nvSpPr>
        <p:spPr bwMode="auto">
          <a:xfrm>
            <a:off x="2119313" y="6103938"/>
            <a:ext cx="594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7"/>
          <p:cNvSpPr>
            <a:spLocks noChangeArrowheads="1"/>
          </p:cNvSpPr>
          <p:nvPr/>
        </p:nvSpPr>
        <p:spPr bwMode="auto">
          <a:xfrm>
            <a:off x="2189163" y="6089650"/>
            <a:ext cx="652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trst</a:t>
            </a:r>
          </a:p>
        </p:txBody>
      </p:sp>
      <p:sp>
        <p:nvSpPr>
          <p:cNvPr id="19496" name="Line 49"/>
          <p:cNvSpPr>
            <a:spLocks noChangeShapeType="1"/>
          </p:cNvSpPr>
          <p:nvPr/>
        </p:nvSpPr>
        <p:spPr bwMode="auto">
          <a:xfrm>
            <a:off x="2119313" y="4051300"/>
            <a:ext cx="5237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50"/>
          <p:cNvSpPr>
            <a:spLocks noChangeArrowheads="1"/>
          </p:cNvSpPr>
          <p:nvPr/>
        </p:nvSpPr>
        <p:spPr bwMode="auto">
          <a:xfrm>
            <a:off x="2190750" y="4122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104775"/>
            <a:ext cx="8955087" cy="8588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Fault coverage vs. No. of Vectors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DC597D4-F817-4FB4-B30E-F587115D9F44}" type="slidenum">
              <a:rPr lang="en-US" sz="1000"/>
              <a:pPr eaLnBrk="1" hangingPunct="1"/>
              <a:t>12</a:t>
            </a:fld>
            <a:endParaRPr lang="en-US" sz="10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2178050" y="1322388"/>
            <a:ext cx="0" cy="404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132013" y="53467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132013" y="45466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132013" y="37338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132013" y="29337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132013" y="21209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132013" y="132238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233613" y="5348288"/>
            <a:ext cx="59293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074988" y="5346700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772025" y="5346700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6456363" y="5346700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49525" y="3640138"/>
            <a:ext cx="1900238" cy="1612900"/>
            <a:chOff x="1774" y="2322"/>
            <a:chExt cx="1197" cy="1016"/>
          </a:xfrm>
          <a:solidFill>
            <a:schemeClr val="accent6">
              <a:lumMod val="75000"/>
            </a:schemeClr>
          </a:solidFill>
        </p:grpSpPr>
        <p:sp>
          <p:nvSpPr>
            <p:cNvPr id="13372" name="Line 15"/>
            <p:cNvSpPr>
              <a:spLocks noChangeShapeType="1"/>
            </p:cNvSpPr>
            <p:nvPr/>
          </p:nvSpPr>
          <p:spPr bwMode="auto">
            <a:xfrm flipV="1">
              <a:off x="2368" y="2381"/>
              <a:ext cx="535" cy="512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3" name="Rectangle 16"/>
            <p:cNvSpPr>
              <a:spLocks noChangeArrowheads="1"/>
            </p:cNvSpPr>
            <p:nvPr/>
          </p:nvSpPr>
          <p:spPr bwMode="auto">
            <a:xfrm>
              <a:off x="2843" y="2322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4" name="Line 17"/>
            <p:cNvSpPr>
              <a:spLocks noChangeShapeType="1"/>
            </p:cNvSpPr>
            <p:nvPr/>
          </p:nvSpPr>
          <p:spPr bwMode="auto">
            <a:xfrm flipV="1">
              <a:off x="1833" y="2893"/>
              <a:ext cx="535" cy="378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5" name="Rectangle 18"/>
            <p:cNvSpPr>
              <a:spLocks noChangeArrowheads="1"/>
            </p:cNvSpPr>
            <p:nvPr/>
          </p:nvSpPr>
          <p:spPr bwMode="auto">
            <a:xfrm>
              <a:off x="1774" y="3212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6" name="Line 19"/>
            <p:cNvSpPr>
              <a:spLocks noChangeShapeType="1"/>
            </p:cNvSpPr>
            <p:nvPr/>
          </p:nvSpPr>
          <p:spPr bwMode="auto">
            <a:xfrm flipH="1" flipV="1">
              <a:off x="1774" y="321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7" name="Line 20"/>
            <p:cNvSpPr>
              <a:spLocks noChangeShapeType="1"/>
            </p:cNvSpPr>
            <p:nvPr/>
          </p:nvSpPr>
          <p:spPr bwMode="auto">
            <a:xfrm>
              <a:off x="1833" y="327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8" name="Line 21"/>
            <p:cNvSpPr>
              <a:spLocks noChangeShapeType="1"/>
            </p:cNvSpPr>
            <p:nvPr/>
          </p:nvSpPr>
          <p:spPr bwMode="auto">
            <a:xfrm flipH="1">
              <a:off x="1774" y="327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9" name="Line 22"/>
            <p:cNvSpPr>
              <a:spLocks noChangeShapeType="1"/>
            </p:cNvSpPr>
            <p:nvPr/>
          </p:nvSpPr>
          <p:spPr bwMode="auto">
            <a:xfrm flipV="1">
              <a:off x="1833" y="321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0" name="Rectangle 23"/>
            <p:cNvSpPr>
              <a:spLocks noChangeArrowheads="1"/>
            </p:cNvSpPr>
            <p:nvPr/>
          </p:nvSpPr>
          <p:spPr bwMode="auto">
            <a:xfrm>
              <a:off x="2309" y="2834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1" name="Line 24"/>
            <p:cNvSpPr>
              <a:spLocks noChangeShapeType="1"/>
            </p:cNvSpPr>
            <p:nvPr/>
          </p:nvSpPr>
          <p:spPr bwMode="auto">
            <a:xfrm flipH="1" flipV="1">
              <a:off x="2309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2" name="Line 25"/>
            <p:cNvSpPr>
              <a:spLocks noChangeShapeType="1"/>
            </p:cNvSpPr>
            <p:nvPr/>
          </p:nvSpPr>
          <p:spPr bwMode="auto">
            <a:xfrm>
              <a:off x="2368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3" name="Line 26"/>
            <p:cNvSpPr>
              <a:spLocks noChangeShapeType="1"/>
            </p:cNvSpPr>
            <p:nvPr/>
          </p:nvSpPr>
          <p:spPr bwMode="auto">
            <a:xfrm flipH="1">
              <a:off x="2309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4" name="Line 27"/>
            <p:cNvSpPr>
              <a:spLocks noChangeShapeType="1"/>
            </p:cNvSpPr>
            <p:nvPr/>
          </p:nvSpPr>
          <p:spPr bwMode="auto">
            <a:xfrm flipV="1">
              <a:off x="2368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5" name="Line 28"/>
            <p:cNvSpPr>
              <a:spLocks noChangeShapeType="1"/>
            </p:cNvSpPr>
            <p:nvPr/>
          </p:nvSpPr>
          <p:spPr bwMode="auto">
            <a:xfrm flipH="1" flipV="1">
              <a:off x="2843" y="232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6" name="Line 29"/>
            <p:cNvSpPr>
              <a:spLocks noChangeShapeType="1"/>
            </p:cNvSpPr>
            <p:nvPr/>
          </p:nvSpPr>
          <p:spPr bwMode="auto">
            <a:xfrm>
              <a:off x="2903" y="238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7" name="Line 30"/>
            <p:cNvSpPr>
              <a:spLocks noChangeShapeType="1"/>
            </p:cNvSpPr>
            <p:nvPr/>
          </p:nvSpPr>
          <p:spPr bwMode="auto">
            <a:xfrm flipH="1">
              <a:off x="2843" y="238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8" name="Line 31"/>
            <p:cNvSpPr>
              <a:spLocks noChangeShapeType="1"/>
            </p:cNvSpPr>
            <p:nvPr/>
          </p:nvSpPr>
          <p:spPr bwMode="auto">
            <a:xfrm flipV="1">
              <a:off x="2903" y="232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341813" y="2028825"/>
            <a:ext cx="1804987" cy="1704975"/>
            <a:chOff x="2903" y="1307"/>
            <a:chExt cx="1137" cy="1074"/>
          </a:xfrm>
          <a:solidFill>
            <a:schemeClr val="accent6">
              <a:lumMod val="75000"/>
            </a:schemeClr>
          </a:solidFill>
        </p:grpSpPr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3378" y="1693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0" name="Line 34"/>
            <p:cNvSpPr>
              <a:spLocks noChangeShapeType="1"/>
            </p:cNvSpPr>
            <p:nvPr/>
          </p:nvSpPr>
          <p:spPr bwMode="auto">
            <a:xfrm flipH="1" flipV="1">
              <a:off x="3378" y="16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1" name="Line 35"/>
            <p:cNvSpPr>
              <a:spLocks noChangeShapeType="1"/>
            </p:cNvSpPr>
            <p:nvPr/>
          </p:nvSpPr>
          <p:spPr bwMode="auto">
            <a:xfrm flipH="1">
              <a:off x="3378" y="1752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2" name="Line 36"/>
            <p:cNvSpPr>
              <a:spLocks noChangeShapeType="1"/>
            </p:cNvSpPr>
            <p:nvPr/>
          </p:nvSpPr>
          <p:spPr bwMode="auto">
            <a:xfrm flipV="1">
              <a:off x="3437" y="1693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3913" y="1307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4" name="Line 38"/>
            <p:cNvSpPr>
              <a:spLocks noChangeShapeType="1"/>
            </p:cNvSpPr>
            <p:nvPr/>
          </p:nvSpPr>
          <p:spPr bwMode="auto">
            <a:xfrm flipH="1" flipV="1">
              <a:off x="3913" y="1307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3365" name="Group 39"/>
            <p:cNvGrpSpPr>
              <a:grpSpLocks/>
            </p:cNvGrpSpPr>
            <p:nvPr/>
          </p:nvGrpSpPr>
          <p:grpSpPr bwMode="auto">
            <a:xfrm>
              <a:off x="2903" y="1365"/>
              <a:ext cx="1129" cy="1016"/>
              <a:chOff x="2903" y="1365"/>
              <a:chExt cx="1129" cy="1016"/>
            </a:xfrm>
            <a:grpFill/>
          </p:grpSpPr>
          <p:sp>
            <p:nvSpPr>
              <p:cNvPr id="13368" name="Line 40"/>
              <p:cNvSpPr>
                <a:spLocks noChangeShapeType="1"/>
              </p:cNvSpPr>
              <p:nvPr/>
            </p:nvSpPr>
            <p:spPr bwMode="auto">
              <a:xfrm flipV="1">
                <a:off x="2903" y="1752"/>
                <a:ext cx="534" cy="629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69" name="Line 41"/>
              <p:cNvSpPr>
                <a:spLocks noChangeShapeType="1"/>
              </p:cNvSpPr>
              <p:nvPr/>
            </p:nvSpPr>
            <p:spPr bwMode="auto">
              <a:xfrm flipV="1">
                <a:off x="3437" y="1365"/>
                <a:ext cx="535" cy="387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0" name="Line 42"/>
              <p:cNvSpPr>
                <a:spLocks noChangeShapeType="1"/>
              </p:cNvSpPr>
              <p:nvPr/>
            </p:nvSpPr>
            <p:spPr bwMode="auto">
              <a:xfrm>
                <a:off x="3437" y="1752"/>
                <a:ext cx="60" cy="58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1" name="Line 43"/>
              <p:cNvSpPr>
                <a:spLocks noChangeShapeType="1"/>
              </p:cNvSpPr>
              <p:nvPr/>
            </p:nvSpPr>
            <p:spPr bwMode="auto">
              <a:xfrm>
                <a:off x="3972" y="1365"/>
                <a:ext cx="60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66" name="Line 44"/>
            <p:cNvSpPr>
              <a:spLocks noChangeShapeType="1"/>
            </p:cNvSpPr>
            <p:nvPr/>
          </p:nvSpPr>
          <p:spPr bwMode="auto">
            <a:xfrm flipH="1">
              <a:off x="3913" y="1365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7" name="Line 45"/>
            <p:cNvSpPr>
              <a:spLocks noChangeShapeType="1"/>
            </p:cNvSpPr>
            <p:nvPr/>
          </p:nvSpPr>
          <p:spPr bwMode="auto">
            <a:xfrm flipV="1">
              <a:off x="3972" y="1307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6038850" y="1747838"/>
            <a:ext cx="1804988" cy="373062"/>
            <a:chOff x="3972" y="1130"/>
            <a:chExt cx="1137" cy="235"/>
          </a:xfrm>
          <a:solidFill>
            <a:schemeClr val="accent6">
              <a:lumMod val="75000"/>
            </a:schemeClr>
          </a:solidFill>
        </p:grpSpPr>
        <p:sp>
          <p:nvSpPr>
            <p:cNvPr id="13346" name="Rectangle 47"/>
            <p:cNvSpPr>
              <a:spLocks noChangeArrowheads="1"/>
            </p:cNvSpPr>
            <p:nvPr/>
          </p:nvSpPr>
          <p:spPr bwMode="auto">
            <a:xfrm>
              <a:off x="4447" y="1181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7" name="Line 48"/>
            <p:cNvSpPr>
              <a:spLocks noChangeShapeType="1"/>
            </p:cNvSpPr>
            <p:nvPr/>
          </p:nvSpPr>
          <p:spPr bwMode="auto">
            <a:xfrm flipH="1" flipV="1">
              <a:off x="4447" y="1181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8" name="Line 49"/>
            <p:cNvSpPr>
              <a:spLocks noChangeShapeType="1"/>
            </p:cNvSpPr>
            <p:nvPr/>
          </p:nvSpPr>
          <p:spPr bwMode="auto">
            <a:xfrm flipH="1">
              <a:off x="4447" y="123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9" name="Line 50"/>
            <p:cNvSpPr>
              <a:spLocks noChangeShapeType="1"/>
            </p:cNvSpPr>
            <p:nvPr/>
          </p:nvSpPr>
          <p:spPr bwMode="auto">
            <a:xfrm flipV="1">
              <a:off x="4507" y="1181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0" name="Rectangle 51"/>
            <p:cNvSpPr>
              <a:spLocks noChangeArrowheads="1"/>
            </p:cNvSpPr>
            <p:nvPr/>
          </p:nvSpPr>
          <p:spPr bwMode="auto">
            <a:xfrm>
              <a:off x="4982" y="1130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1" name="Line 52"/>
            <p:cNvSpPr>
              <a:spLocks noChangeShapeType="1"/>
            </p:cNvSpPr>
            <p:nvPr/>
          </p:nvSpPr>
          <p:spPr bwMode="auto">
            <a:xfrm flipH="1" flipV="1">
              <a:off x="4982" y="1130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3352" name="Group 53"/>
            <p:cNvGrpSpPr>
              <a:grpSpLocks/>
            </p:cNvGrpSpPr>
            <p:nvPr/>
          </p:nvGrpSpPr>
          <p:grpSpPr bwMode="auto">
            <a:xfrm>
              <a:off x="3972" y="1189"/>
              <a:ext cx="1129" cy="176"/>
              <a:chOff x="3972" y="1189"/>
              <a:chExt cx="1129" cy="176"/>
            </a:xfrm>
            <a:grpFill/>
          </p:grpSpPr>
          <p:sp>
            <p:nvSpPr>
              <p:cNvPr id="13355" name="Line 54"/>
              <p:cNvSpPr>
                <a:spLocks noChangeShapeType="1"/>
              </p:cNvSpPr>
              <p:nvPr/>
            </p:nvSpPr>
            <p:spPr bwMode="auto">
              <a:xfrm flipV="1">
                <a:off x="3972" y="1239"/>
                <a:ext cx="535" cy="126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6" name="Line 55"/>
              <p:cNvSpPr>
                <a:spLocks noChangeShapeType="1"/>
              </p:cNvSpPr>
              <p:nvPr/>
            </p:nvSpPr>
            <p:spPr bwMode="auto">
              <a:xfrm flipV="1">
                <a:off x="4507" y="1189"/>
                <a:ext cx="535" cy="50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7" name="Line 56"/>
              <p:cNvSpPr>
                <a:spLocks noChangeShapeType="1"/>
              </p:cNvSpPr>
              <p:nvPr/>
            </p:nvSpPr>
            <p:spPr bwMode="auto">
              <a:xfrm>
                <a:off x="4507" y="123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8" name="Line 57"/>
              <p:cNvSpPr>
                <a:spLocks noChangeShapeType="1"/>
              </p:cNvSpPr>
              <p:nvPr/>
            </p:nvSpPr>
            <p:spPr bwMode="auto">
              <a:xfrm>
                <a:off x="5042" y="118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53" name="Line 58"/>
            <p:cNvSpPr>
              <a:spLocks noChangeShapeType="1"/>
            </p:cNvSpPr>
            <p:nvPr/>
          </p:nvSpPr>
          <p:spPr bwMode="auto">
            <a:xfrm flipH="1">
              <a:off x="4982" y="118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4" name="Line 59"/>
            <p:cNvSpPr>
              <a:spLocks noChangeShapeType="1"/>
            </p:cNvSpPr>
            <p:nvPr/>
          </p:nvSpPr>
          <p:spPr bwMode="auto">
            <a:xfrm flipV="1">
              <a:off x="5042" y="1130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20497" name="Rectangle 60"/>
          <p:cNvSpPr>
            <a:spLocks noChangeArrowheads="1"/>
          </p:cNvSpPr>
          <p:nvPr/>
        </p:nvSpPr>
        <p:spPr bwMode="auto">
          <a:xfrm>
            <a:off x="1835150" y="5159375"/>
            <a:ext cx="176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0</a:t>
            </a:r>
            <a:endParaRPr lang="en-US" sz="2500" b="1"/>
          </a:p>
        </p:txBody>
      </p:sp>
      <p:sp>
        <p:nvSpPr>
          <p:cNvPr id="20498" name="Rectangle 61"/>
          <p:cNvSpPr>
            <a:spLocks noChangeArrowheads="1"/>
          </p:cNvSpPr>
          <p:nvPr/>
        </p:nvSpPr>
        <p:spPr bwMode="auto">
          <a:xfrm>
            <a:off x="1673225" y="43608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20</a:t>
            </a:r>
            <a:endParaRPr lang="en-US" sz="2800" b="1"/>
          </a:p>
        </p:txBody>
      </p:sp>
      <p:sp>
        <p:nvSpPr>
          <p:cNvPr id="20499" name="Rectangle 62"/>
          <p:cNvSpPr>
            <a:spLocks noChangeArrowheads="1"/>
          </p:cNvSpPr>
          <p:nvPr/>
        </p:nvSpPr>
        <p:spPr bwMode="auto">
          <a:xfrm>
            <a:off x="1673225" y="35480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40</a:t>
            </a:r>
            <a:endParaRPr lang="en-US" sz="2800" b="1"/>
          </a:p>
        </p:txBody>
      </p:sp>
      <p:sp>
        <p:nvSpPr>
          <p:cNvPr id="20500" name="Rectangle 63"/>
          <p:cNvSpPr>
            <a:spLocks noChangeArrowheads="1"/>
          </p:cNvSpPr>
          <p:nvPr/>
        </p:nvSpPr>
        <p:spPr bwMode="auto">
          <a:xfrm>
            <a:off x="1673225" y="27479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60</a:t>
            </a:r>
            <a:endParaRPr lang="en-US" sz="2800" b="1"/>
          </a:p>
        </p:txBody>
      </p:sp>
      <p:sp>
        <p:nvSpPr>
          <p:cNvPr id="20501" name="Rectangle 64"/>
          <p:cNvSpPr>
            <a:spLocks noChangeArrowheads="1"/>
          </p:cNvSpPr>
          <p:nvPr/>
        </p:nvSpPr>
        <p:spPr bwMode="auto">
          <a:xfrm>
            <a:off x="1673225" y="19351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80</a:t>
            </a:r>
            <a:endParaRPr lang="en-US" sz="2800" b="1"/>
          </a:p>
        </p:txBody>
      </p:sp>
      <p:sp>
        <p:nvSpPr>
          <p:cNvPr id="20502" name="Rectangle 65"/>
          <p:cNvSpPr>
            <a:spLocks noChangeArrowheads="1"/>
          </p:cNvSpPr>
          <p:nvPr/>
        </p:nvSpPr>
        <p:spPr bwMode="auto">
          <a:xfrm>
            <a:off x="1511300" y="1135063"/>
            <a:ext cx="5286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100</a:t>
            </a:r>
            <a:endParaRPr lang="en-US" sz="2800" b="1"/>
          </a:p>
        </p:txBody>
      </p:sp>
      <p:sp>
        <p:nvSpPr>
          <p:cNvPr id="20503" name="Rectangle 66"/>
          <p:cNvSpPr>
            <a:spLocks noChangeArrowheads="1"/>
          </p:cNvSpPr>
          <p:nvPr/>
        </p:nvSpPr>
        <p:spPr bwMode="auto">
          <a:xfrm>
            <a:off x="2144713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1.0E+01</a:t>
            </a:r>
            <a:endParaRPr lang="en-US" sz="2500" b="1"/>
          </a:p>
        </p:txBody>
      </p:sp>
      <p:sp>
        <p:nvSpPr>
          <p:cNvPr id="20504" name="Rectangle 67"/>
          <p:cNvSpPr>
            <a:spLocks noChangeArrowheads="1"/>
          </p:cNvSpPr>
          <p:nvPr/>
        </p:nvSpPr>
        <p:spPr bwMode="auto">
          <a:xfrm>
            <a:off x="3843338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1.0E+03</a:t>
            </a:r>
            <a:endParaRPr lang="en-US" sz="2500" b="1"/>
          </a:p>
        </p:txBody>
      </p:sp>
      <p:sp>
        <p:nvSpPr>
          <p:cNvPr id="20505" name="Rectangle 68"/>
          <p:cNvSpPr>
            <a:spLocks noChangeArrowheads="1"/>
          </p:cNvSpPr>
          <p:nvPr/>
        </p:nvSpPr>
        <p:spPr bwMode="auto">
          <a:xfrm>
            <a:off x="5540375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1.0E+05</a:t>
            </a:r>
            <a:endParaRPr lang="en-US" sz="2500" b="1"/>
          </a:p>
        </p:txBody>
      </p:sp>
      <p:sp>
        <p:nvSpPr>
          <p:cNvPr id="20506" name="Rectangle 69"/>
          <p:cNvSpPr>
            <a:spLocks noChangeArrowheads="1"/>
          </p:cNvSpPr>
          <p:nvPr/>
        </p:nvSpPr>
        <p:spPr bwMode="auto">
          <a:xfrm>
            <a:off x="7239000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1.0E+07</a:t>
            </a:r>
            <a:endParaRPr lang="en-US" sz="2500" b="1"/>
          </a:p>
        </p:txBody>
      </p:sp>
      <p:sp>
        <p:nvSpPr>
          <p:cNvPr id="20507" name="Rectangle 70"/>
          <p:cNvSpPr>
            <a:spLocks noChangeArrowheads="1"/>
          </p:cNvSpPr>
          <p:nvPr/>
        </p:nvSpPr>
        <p:spPr bwMode="auto">
          <a:xfrm>
            <a:off x="3789363" y="6119813"/>
            <a:ext cx="2932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No. of Vectors</a:t>
            </a:r>
            <a:endParaRPr lang="en-US" sz="2800" b="1"/>
          </a:p>
        </p:txBody>
      </p:sp>
      <p:sp>
        <p:nvSpPr>
          <p:cNvPr id="20508" name="Rectangle 71"/>
          <p:cNvSpPr>
            <a:spLocks noChangeArrowheads="1"/>
          </p:cNvSpPr>
          <p:nvPr/>
        </p:nvSpPr>
        <p:spPr bwMode="auto">
          <a:xfrm rot="-5400000">
            <a:off x="-971549" y="2974975"/>
            <a:ext cx="394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Fault Coverage (%)</a:t>
            </a:r>
            <a:endParaRPr lang="en-US" sz="2800" b="1"/>
          </a:p>
        </p:txBody>
      </p:sp>
      <p:sp>
        <p:nvSpPr>
          <p:cNvPr id="20509" name="Line 72"/>
          <p:cNvSpPr>
            <a:spLocks noChangeShapeType="1"/>
          </p:cNvSpPr>
          <p:nvPr/>
        </p:nvSpPr>
        <p:spPr bwMode="auto">
          <a:xfrm flipV="1">
            <a:off x="2247900" y="5287963"/>
            <a:ext cx="1588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73"/>
          <p:cNvSpPr>
            <a:spLocks noChangeShapeType="1"/>
          </p:cNvSpPr>
          <p:nvPr/>
        </p:nvSpPr>
        <p:spPr bwMode="auto">
          <a:xfrm flipV="1">
            <a:off x="3922713" y="5287963"/>
            <a:ext cx="1587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74"/>
          <p:cNvSpPr>
            <a:spLocks noChangeShapeType="1"/>
          </p:cNvSpPr>
          <p:nvPr/>
        </p:nvSpPr>
        <p:spPr bwMode="auto">
          <a:xfrm flipV="1">
            <a:off x="5597525" y="5287963"/>
            <a:ext cx="1588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75"/>
          <p:cNvSpPr>
            <a:spLocks noChangeShapeType="1"/>
          </p:cNvSpPr>
          <p:nvPr/>
        </p:nvSpPr>
        <p:spPr bwMode="auto">
          <a:xfrm flipV="1">
            <a:off x="7272338" y="5287963"/>
            <a:ext cx="1587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Conclusions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Outline on separate lines (3-6) the most important findings of your work</a:t>
            </a:r>
          </a:p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Use short, sharp statements that can be easily memorized by the audience </a:t>
            </a:r>
          </a:p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Bulleted Text Lists – 1</a:t>
            </a:r>
            <a:r>
              <a:rPr lang="en-US" baseline="30000" smtClean="0">
                <a:ea typeface="ＭＳ Ｐゴシック" pitchFamily="34" charset="-128"/>
              </a:rPr>
              <a:t>st</a:t>
            </a:r>
            <a:r>
              <a:rPr lang="en-US" smtClean="0">
                <a:ea typeface="ＭＳ Ｐゴシック" pitchFamily="34" charset="-128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 smtClean="0">
                <a:ea typeface="Arial" pitchFamily="34" charset="0"/>
              </a:rPr>
              <a:t>Bulleted Text Lists – 2</a:t>
            </a:r>
            <a:r>
              <a:rPr lang="en-US" baseline="30000" smtClean="0">
                <a:ea typeface="Arial" pitchFamily="34" charset="0"/>
              </a:rPr>
              <a:t>nd</a:t>
            </a:r>
            <a:r>
              <a:rPr lang="en-US" smtClean="0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 smtClean="0">
                <a:ea typeface="Arial" pitchFamily="34" charset="0"/>
              </a:rPr>
              <a:t>Bulleted Text Lists – 2</a:t>
            </a:r>
            <a:r>
              <a:rPr lang="en-US" baseline="30000" smtClean="0">
                <a:ea typeface="Arial" pitchFamily="34" charset="0"/>
              </a:rPr>
              <a:t>nd</a:t>
            </a:r>
            <a:r>
              <a:rPr lang="en-US" smtClean="0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Bulleted Text Lists – 1</a:t>
            </a:r>
            <a:r>
              <a:rPr lang="en-US" baseline="30000" smtClean="0">
                <a:ea typeface="ＭＳ Ｐゴシック" pitchFamily="34" charset="-128"/>
              </a:rPr>
              <a:t>st</a:t>
            </a:r>
            <a:r>
              <a:rPr lang="en-US" smtClean="0">
                <a:ea typeface="ＭＳ Ｐゴシック" pitchFamily="34" charset="-128"/>
              </a:rPr>
              <a:t> Level</a:t>
            </a:r>
          </a:p>
          <a:p>
            <a:pPr eaLnBrk="1" hangingPunct="1">
              <a:lnSpc>
                <a:spcPct val="125000"/>
              </a:lnSpc>
              <a:buSzPct val="100000"/>
              <a:buFont typeface="Arial" pitchFamily="34" charset="0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6A0111-A4E5-4EF3-B972-04984F3C403D}" type="slidenum">
              <a:rPr lang="en-US" sz="1000"/>
              <a:pPr eaLnBrk="1" hangingPunct="1"/>
              <a:t>13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Contrast Issues</a:t>
            </a:r>
            <a:endParaRPr lang="en-US" smtClean="0"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High contrast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very important and a must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Use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dark lines/text on light background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ea typeface="+mn-ea"/>
            </a:endParaRPr>
          </a:p>
          <a:p>
            <a:pPr lvl="1">
              <a:defRPr/>
            </a:pPr>
            <a:r>
              <a:rPr lang="en-US" dirty="0" smtClean="0"/>
              <a:t>Foreground: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dark blue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dark red, </a:t>
            </a:r>
            <a:r>
              <a:rPr lang="en-US" dirty="0" smtClean="0"/>
              <a:t>or black</a:t>
            </a:r>
          </a:p>
          <a:p>
            <a:pPr lvl="1">
              <a:defRPr/>
            </a:pPr>
            <a:r>
              <a:rPr lang="en-US" dirty="0" smtClean="0"/>
              <a:t>Background: white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Caution: </a:t>
            </a:r>
            <a:r>
              <a:rPr lang="en-US" u="sng" dirty="0">
                <a:solidFill>
                  <a:srgbClr val="FFFF00"/>
                </a:solidFill>
                <a:ea typeface="+mn-ea"/>
              </a:rPr>
              <a:t>Yellow</a:t>
            </a:r>
            <a:r>
              <a:rPr lang="en-US" u="sng" dirty="0">
                <a:ea typeface="+mn-ea"/>
              </a:rPr>
              <a:t>, </a:t>
            </a:r>
            <a:r>
              <a:rPr lang="en-US" u="sng" dirty="0">
                <a:solidFill>
                  <a:schemeClr val="bg2"/>
                </a:solidFill>
                <a:ea typeface="+mn-ea"/>
              </a:rPr>
              <a:t>gray</a:t>
            </a:r>
            <a:r>
              <a:rPr lang="en-US" u="sng" dirty="0">
                <a:ea typeface="+mn-ea"/>
              </a:rPr>
              <a:t>, </a:t>
            </a:r>
            <a:r>
              <a:rPr lang="en-US" u="sng" dirty="0">
                <a:solidFill>
                  <a:srgbClr val="FFCCFF"/>
                </a:solidFill>
                <a:ea typeface="+mn-ea"/>
              </a:rPr>
              <a:t>pink</a:t>
            </a:r>
            <a:r>
              <a:rPr lang="en-US" u="sng" dirty="0">
                <a:ea typeface="+mn-ea"/>
              </a:rPr>
              <a:t>, or </a:t>
            </a:r>
            <a:r>
              <a:rPr lang="en-US" u="sng" dirty="0">
                <a:solidFill>
                  <a:srgbClr val="B0C4FE"/>
                </a:solidFill>
                <a:ea typeface="+mn-ea"/>
              </a:rPr>
              <a:t>light blue</a:t>
            </a:r>
            <a:r>
              <a:rPr lang="en-US" dirty="0" smtClean="0">
                <a:ea typeface="+mn-ea"/>
              </a:rPr>
              <a:t> lettering and lines may look nice on the monitor but become unreadable when projected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Use Arial font </a:t>
            </a:r>
            <a:r>
              <a:rPr lang="en-US" u="sng" dirty="0" smtClean="0">
                <a:ea typeface="+mn-ea"/>
              </a:rPr>
              <a:t>only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Use 36pt or larger font for titles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Use 24pt or larger font for text body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8270B23-E525-4B0E-B198-AA40581C379B}" type="slidenum">
              <a:rPr lang="en-US" sz="1000"/>
              <a:pPr eaLnBrk="1" hangingPunct="1"/>
              <a:t>14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Things to Avoid – Using Sound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E3FB07-BC03-4072-84BB-E1A6A84E4A71}" type="slidenum">
              <a:rPr lang="en-US" sz="1000"/>
              <a:pPr eaLnBrk="1" hangingPunct="1"/>
              <a:t>15</a:t>
            </a:fld>
            <a:endParaRPr lang="en-US" sz="10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7950" y="782638"/>
            <a:ext cx="7785100" cy="2532062"/>
            <a:chOff x="864" y="0"/>
            <a:chExt cx="4904" cy="1595"/>
          </a:xfrm>
        </p:grpSpPr>
        <p:graphicFrame>
          <p:nvGraphicFramePr>
            <p:cNvPr id="23558" name="Object 4"/>
            <p:cNvGraphicFramePr>
              <a:graphicFrameLocks/>
            </p:cNvGraphicFramePr>
            <p:nvPr/>
          </p:nvGraphicFramePr>
          <p:xfrm>
            <a:off x="4827" y="0"/>
            <a:ext cx="941" cy="1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9" name="Clip" r:id="rId3" imgW="1493838" imgH="2532063" progId="">
                    <p:embed/>
                  </p:oleObj>
                </mc:Choice>
                <mc:Fallback>
                  <p:oleObj name="Clip" r:id="rId3" imgW="1493838" imgH="2532063" progId="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7" y="0"/>
                          <a:ext cx="941" cy="1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9" name="Line 5"/>
            <p:cNvSpPr>
              <a:spLocks noChangeShapeType="1"/>
            </p:cNvSpPr>
            <p:nvPr/>
          </p:nvSpPr>
          <p:spPr bwMode="auto">
            <a:xfrm>
              <a:off x="864" y="1392"/>
              <a:ext cx="4223" cy="0"/>
            </a:xfrm>
            <a:prstGeom prst="line">
              <a:avLst/>
            </a:prstGeom>
            <a:noFill/>
            <a:ln w="76200">
              <a:solidFill>
                <a:srgbClr val="FF5008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3117850"/>
            <a:ext cx="8229600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DO NOT USE SOUND EFFECTS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Projection computer is </a:t>
            </a:r>
            <a:r>
              <a:rPr lang="en-US" sz="2800" b="1" u="sng" dirty="0">
                <a:latin typeface="Arial" charset="0"/>
                <a:ea typeface="+mn-ea"/>
              </a:rPr>
              <a:t>not connected</a:t>
            </a:r>
            <a:r>
              <a:rPr lang="en-US" sz="2800" dirty="0">
                <a:latin typeface="Arial" charset="0"/>
                <a:ea typeface="+mn-ea"/>
              </a:rPr>
              <a:t> to sound system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Sound effects </a:t>
            </a:r>
            <a:r>
              <a:rPr lang="en-US" sz="2800" b="1" u="sng" dirty="0">
                <a:latin typeface="Arial" charset="0"/>
                <a:ea typeface="+mn-ea"/>
              </a:rPr>
              <a:t>slow down</a:t>
            </a:r>
            <a:r>
              <a:rPr lang="en-US" sz="2800" dirty="0">
                <a:latin typeface="Arial" charset="0"/>
                <a:ea typeface="+mn-ea"/>
              </a:rPr>
              <a:t> slide transitions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Noise from projection computer may </a:t>
            </a:r>
            <a:r>
              <a:rPr lang="en-US" sz="2800" b="1" u="sng" dirty="0">
                <a:latin typeface="Arial" charset="0"/>
                <a:ea typeface="+mn-ea"/>
              </a:rPr>
              <a:t>distract</a:t>
            </a:r>
            <a:r>
              <a:rPr lang="en-US" sz="2800" dirty="0">
                <a:latin typeface="Arial" charset="0"/>
                <a:ea typeface="+mn-ea"/>
              </a:rPr>
              <a:t> audience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endParaRPr lang="en-US" sz="2800" dirty="0">
              <a:latin typeface="Arial" charset="0"/>
              <a:ea typeface="+mn-ea"/>
            </a:endParaRPr>
          </a:p>
        </p:txBody>
      </p:sp>
      <p:pic>
        <p:nvPicPr>
          <p:cNvPr id="23557" name="33232E3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121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34" charset="-128"/>
              </a:rPr>
              <a:t>Things to Avoid – Borders and Other Space Wasters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371600"/>
            <a:ext cx="8778875" cy="35861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Do not use borders, headers, footers or objects on the master slide page</a:t>
            </a:r>
          </a:p>
          <a:p>
            <a:pPr lvl="1" eaLnBrk="1" hangingPunct="1">
              <a:buFontTx/>
              <a:buChar char="–"/>
            </a:pPr>
            <a:r>
              <a:rPr lang="en-US" sz="2400" smtClean="0">
                <a:ea typeface="Arial" pitchFamily="34" charset="0"/>
              </a:rPr>
              <a:t>Only exception is the small slide counter in the right bottom corner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They reduce the amount of space available for your text and data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They slow down the slide display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9EE181D-5BC4-4542-8505-B263ABAAA921}" type="slidenum">
              <a:rPr lang="en-US" sz="1000"/>
              <a:pPr eaLnBrk="1" hangingPunct="1"/>
              <a:t>16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104775"/>
            <a:ext cx="8955087" cy="8588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Things to Avoid – Bad Color Usage</a:t>
            </a: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33F7CF8-3AE8-47CE-93DE-C36A822D76BB}" type="slidenum">
              <a:rPr lang="en-US" sz="1000"/>
              <a:pPr eaLnBrk="1" hangingPunct="1"/>
              <a:t>17</a:t>
            </a:fld>
            <a:endParaRPr lang="en-US" sz="10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3429000"/>
            <a:ext cx="1524000" cy="3200400"/>
          </a:xfrm>
          <a:prstGeom prst="rect">
            <a:avLst/>
          </a:prstGeom>
          <a:solidFill>
            <a:schemeClr val="tx2"/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6670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6670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81000" y="4724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50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PSBM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2819400" y="1295400"/>
            <a:ext cx="1182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1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2895600" y="1905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7244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7244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4876800" y="1295400"/>
            <a:ext cx="124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2</a:t>
            </a: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4953000" y="1905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7818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7818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934200" y="1295400"/>
            <a:ext cx="106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Board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7010400" y="19050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1754188" y="6477000"/>
            <a:ext cx="62468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8001000" y="2439988"/>
            <a:ext cx="0" cy="40370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1754188" y="3657600"/>
            <a:ext cx="51800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6934200" y="2439988"/>
            <a:ext cx="0" cy="1217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1754188" y="5181600"/>
            <a:ext cx="57134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7467600" y="2439988"/>
            <a:ext cx="0" cy="2741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1754188" y="4419600"/>
            <a:ext cx="54848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7239000" y="2439988"/>
            <a:ext cx="0" cy="1979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1754188" y="5867400"/>
            <a:ext cx="59420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7696200" y="2439988"/>
            <a:ext cx="0" cy="34274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7432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8768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88620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594360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327660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541020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297180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510540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563880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358140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1778000" y="3733800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Text too small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1828800" y="5257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5008"/>
                </a:solidFill>
              </a:rPr>
              <a:t>tms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1828800" y="5867400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tdi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1828800" y="646112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trst</a:t>
            </a: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1828800" y="4495800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tck</a:t>
            </a:r>
          </a:p>
        </p:txBody>
      </p:sp>
      <p:sp>
        <p:nvSpPr>
          <p:cNvPr id="17451" name="Rectangle 42"/>
          <p:cNvSpPr>
            <a:spLocks noChangeArrowheads="1"/>
          </p:cNvSpPr>
          <p:nvPr/>
        </p:nvSpPr>
        <p:spPr bwMode="auto">
          <a:xfrm>
            <a:off x="304800" y="1066800"/>
            <a:ext cx="228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Poor Contrast</a:t>
            </a:r>
          </a:p>
        </p:txBody>
      </p:sp>
      <p:sp>
        <p:nvSpPr>
          <p:cNvPr id="17452" name="Rectangle 43"/>
          <p:cNvSpPr>
            <a:spLocks noChangeArrowheads="1"/>
          </p:cNvSpPr>
          <p:nvPr/>
        </p:nvSpPr>
        <p:spPr bwMode="auto">
          <a:xfrm>
            <a:off x="6934200" y="1295400"/>
            <a:ext cx="1262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idx="1"/>
          </p:nvPr>
        </p:nvSpPr>
        <p:spPr>
          <a:xfrm>
            <a:off x="204788" y="1768475"/>
            <a:ext cx="8662987" cy="3754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 smtClean="0">
                <a:solidFill>
                  <a:srgbClr val="A50021"/>
                </a:solidFill>
                <a:ea typeface="ＭＳ Ｐゴシック" pitchFamily="34" charset="-128"/>
              </a:rPr>
              <a:t>This slide has no title.  Titles help guide the audience through the talk.  All slides except photographs should have a title.</a:t>
            </a:r>
          </a:p>
          <a:p>
            <a:pPr>
              <a:lnSpc>
                <a:spcPct val="80000"/>
              </a:lnSpc>
            </a:pPr>
            <a:r>
              <a:rPr lang="en-US" sz="1800" i="1" smtClean="0">
                <a:solidFill>
                  <a:srgbClr val="A6A6A6"/>
                </a:solidFill>
                <a:ea typeface="ＭＳ Ｐゴシック" pitchFamily="34" charset="-128"/>
              </a:rPr>
              <a:t>The type on this slide is too small.  It</a:t>
            </a:r>
            <a:r>
              <a:rPr lang="ja-JP" altLang="en-US" sz="1800" i="1" smtClean="0">
                <a:solidFill>
                  <a:srgbClr val="A6A6A6"/>
                </a:solidFill>
                <a:ea typeface="ＭＳ Ｐゴシック" pitchFamily="34" charset="-128"/>
              </a:rPr>
              <a:t>’</a:t>
            </a:r>
            <a:r>
              <a:rPr lang="en-US" altLang="ja-JP" sz="1800" i="1" smtClean="0">
                <a:solidFill>
                  <a:srgbClr val="A6A6A6"/>
                </a:solidFill>
                <a:ea typeface="ＭＳ Ｐゴシック" pitchFamily="34" charset="-128"/>
              </a:rPr>
              <a:t>s readable here - but when projected, only the presenter and maybe those in the front rows will be able to read it.  Those in the back will be completely lost.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10000"/>
                </a:solidFill>
                <a:ea typeface="ＭＳ Ｐゴシック" pitchFamily="34" charset="-128"/>
              </a:rPr>
              <a:t>USE OF ALL CAPITAL LETTERS OR ITALICS  also makes slides difficult to read.  </a:t>
            </a:r>
            <a:r>
              <a:rPr lang="en-US" sz="1800" b="1" smtClean="0">
                <a:solidFill>
                  <a:srgbClr val="BE0000"/>
                </a:solidFill>
                <a:ea typeface="ＭＳ Ｐゴシック" pitchFamily="34" charset="-128"/>
              </a:rPr>
              <a:t>Use light backgrounds; not dark!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10000"/>
                </a:solidFill>
                <a:ea typeface="ＭＳ Ｐゴシック" pitchFamily="34" charset="-128"/>
              </a:rPr>
              <a:t>This slide would be easier to follow if indentations were used.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Don</a:t>
            </a:r>
            <a:r>
              <a:rPr lang="ja-JP" altLang="en-US" sz="1800" smtClean="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 smtClean="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design your symposium slides to stand alone.  They are a guide to your presentation.  If they were understandable by themselves, we could just publish them and forget about presentations.  Your slides support what you say:  They don</a:t>
            </a:r>
            <a:r>
              <a:rPr lang="ja-JP" altLang="en-US" sz="1800" smtClean="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 smtClean="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replace it!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10000"/>
                </a:solidFill>
                <a:ea typeface="ＭＳ Ｐゴシック" pitchFamily="34" charset="-128"/>
              </a:rPr>
              <a:t>This slide has too many words and too many points.  Keep your slides under nine lines.</a:t>
            </a:r>
            <a:endParaRPr lang="en-US" sz="1800" smtClean="0">
              <a:ea typeface="ＭＳ Ｐゴシック" pitchFamily="34" charset="-128"/>
            </a:endParaRP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183C6D2-B060-4CE8-8B72-0E042A6FAED0}" type="slidenum">
              <a:rPr lang="en-US" sz="1000"/>
              <a:pPr eaLnBrk="1" hangingPunct="1"/>
              <a:t>18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How to Annoy The Audience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686800" cy="5157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What </a:t>
            </a:r>
            <a:r>
              <a:rPr lang="en-US" b="1" u="sng" smtClean="0">
                <a:solidFill>
                  <a:schemeClr val="accent2"/>
                </a:solidFill>
                <a:ea typeface="ＭＳ Ｐゴシック" pitchFamily="34" charset="-128"/>
              </a:rPr>
              <a:t>not</a:t>
            </a:r>
            <a:r>
              <a:rPr lang="en-US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to do: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 smtClean="0">
                <a:ea typeface="Arial" pitchFamily="34" charset="0"/>
              </a:rPr>
              <a:t>Use sound.  Overuse transition effects.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smtClean="0">
                <a:ea typeface="Arial" pitchFamily="34" charset="0"/>
              </a:rPr>
              <a:t>Overuse the pointer, pointing to and reading every word on the slides.  (Instead, talk to your audience, using the pointer only to highlight key features.)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smtClean="0">
                <a:ea typeface="Arial" pitchFamily="34" charset="0"/>
              </a:rPr>
              <a:t>Focus the audience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attention on slide animations - instead of speaker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smtClean="0">
                <a:ea typeface="Arial" pitchFamily="34" charset="0"/>
              </a:rPr>
              <a:t>Try to use every feature PowerPoint has to offer.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smtClean="0">
                <a:ea typeface="Arial" pitchFamily="34" charset="0"/>
              </a:rPr>
              <a:t>Talk too long on a single slide (keep the 1-2 minute per slide rule in mind)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smtClean="0">
                <a:ea typeface="Arial" pitchFamily="34" charset="0"/>
              </a:rPr>
              <a:t>Use small fonts that require a telescope to be read from the back seats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smtClean="0">
                <a:ea typeface="Arial" pitchFamily="34" charset="0"/>
              </a:rPr>
              <a:t>Have busy slides that require more than 2 min to comprehend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15899E0-BB3A-48C5-A678-36EA2BB7EEE7}" type="slidenum">
              <a:rPr lang="en-US" sz="1000"/>
              <a:pPr eaLnBrk="1" hangingPunct="1"/>
              <a:t>19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About this Template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82563" y="1050925"/>
            <a:ext cx="8778875" cy="2986088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This is a template for presentations at the 2017 ESREF Conference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ea typeface="Arial" pitchFamily="34" charset="0"/>
              </a:rPr>
              <a:t>Presentations will have to be provided by </a:t>
            </a:r>
            <a:r>
              <a:rPr lang="en-US" b="1" dirty="0" smtClean="0">
                <a:ea typeface="Arial" pitchFamily="34" charset="0"/>
              </a:rPr>
              <a:t>September 15</a:t>
            </a:r>
            <a:r>
              <a:rPr lang="en-US" dirty="0" smtClean="0">
                <a:ea typeface="Arial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ea typeface="Arial" pitchFamily="34" charset="0"/>
              </a:rPr>
              <a:t>www</a:t>
            </a:r>
            <a:endParaRPr lang="en-US" dirty="0" smtClean="0">
              <a:ea typeface="Arial" pitchFamily="34" charset="0"/>
            </a:endParaRPr>
          </a:p>
        </p:txBody>
      </p:sp>
      <p:sp>
        <p:nvSpPr>
          <p:cNvPr id="10243" name="Espace réservé du numéro de diapositive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91A921B-51BD-4826-9644-BBCDD3D8EC49}" type="slidenum">
              <a:rPr lang="en-US" sz="1000"/>
              <a:pPr eaLnBrk="1" hangingPunct="1"/>
              <a:t>2</a:t>
            </a:fld>
            <a:endParaRPr lang="en-US" sz="1000"/>
          </a:p>
        </p:txBody>
      </p:sp>
      <p:sp>
        <p:nvSpPr>
          <p:cNvPr id="10244" name="Content Placeholder 2"/>
          <p:cNvSpPr txBox="1">
            <a:spLocks/>
          </p:cNvSpPr>
          <p:nvPr/>
        </p:nvSpPr>
        <p:spPr bwMode="auto">
          <a:xfrm>
            <a:off x="182563" y="3871913"/>
            <a:ext cx="8778875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114FFB"/>
              </a:buClr>
              <a:buSzPct val="140000"/>
              <a:buFont typeface="Arial" pitchFamily="34" charset="0"/>
              <a:buChar char="•"/>
            </a:pPr>
            <a:r>
              <a:rPr lang="en-US" sz="2800" dirty="0">
                <a:solidFill>
                  <a:srgbClr val="000090"/>
                </a:solidFill>
              </a:rPr>
              <a:t>This is a template for presentations at the </a:t>
            </a:r>
            <a:r>
              <a:rPr lang="en-US" sz="2800" dirty="0" smtClean="0">
                <a:solidFill>
                  <a:srgbClr val="000090"/>
                </a:solidFill>
              </a:rPr>
              <a:t>2017 </a:t>
            </a:r>
            <a:r>
              <a:rPr lang="en-US" sz="2800" dirty="0">
                <a:solidFill>
                  <a:srgbClr val="000090"/>
                </a:solidFill>
              </a:rPr>
              <a:t>ESREF Conference</a:t>
            </a:r>
          </a:p>
          <a:p>
            <a:pPr lvl="1">
              <a:spcBef>
                <a:spcPct val="20000"/>
              </a:spcBef>
              <a:buClr>
                <a:srgbClr val="114FFB"/>
              </a:buClr>
              <a:buSzPct val="140000"/>
              <a:buFont typeface="Arial" pitchFamily="34" charset="0"/>
              <a:buChar char="•"/>
            </a:pPr>
            <a:r>
              <a:rPr lang="en-US" sz="2800" dirty="0">
                <a:solidFill>
                  <a:srgbClr val="000090"/>
                </a:solidFill>
              </a:rPr>
              <a:t>To improve your presentation, a mentor will be assigned to interact with </a:t>
            </a:r>
            <a:r>
              <a:rPr lang="en-US" sz="2800" dirty="0" smtClean="0">
                <a:solidFill>
                  <a:srgbClr val="000090"/>
                </a:solidFill>
              </a:rPr>
              <a:t>you</a:t>
            </a:r>
          </a:p>
          <a:p>
            <a:pPr lvl="1">
              <a:spcBef>
                <a:spcPct val="20000"/>
              </a:spcBef>
              <a:buClr>
                <a:srgbClr val="114FFB"/>
              </a:buClr>
              <a:buSzPct val="140000"/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000090"/>
                </a:solidFill>
              </a:rPr>
              <a:t>www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About the presentation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82563" y="1116013"/>
            <a:ext cx="8778875" cy="5157787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The conference is arranged in 20-minute time slots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Each paper is allowed 15 min for presentation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Followed by 5 min for questions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The recommended maximum number of slides is </a:t>
            </a:r>
            <a:r>
              <a:rPr lang="en-US" b="1" smtClean="0">
                <a:ea typeface="Arial" pitchFamily="34" charset="0"/>
              </a:rPr>
              <a:t>15</a:t>
            </a:r>
            <a:r>
              <a:rPr lang="en-US" smtClean="0">
                <a:ea typeface="Arial" pitchFamily="34" charset="0"/>
              </a:rPr>
              <a:t>, which includes title and conclusions, etc.</a:t>
            </a:r>
          </a:p>
          <a:p>
            <a:r>
              <a:rPr lang="en-US" smtClean="0">
                <a:ea typeface="ＭＳ Ｐゴシック" pitchFamily="34" charset="-128"/>
              </a:rPr>
              <a:t>Each session has a moderator</a:t>
            </a:r>
          </a:p>
          <a:p>
            <a:r>
              <a:rPr lang="en-US" smtClean="0">
                <a:ea typeface="ＭＳ Ｐゴシック" pitchFamily="34" charset="-128"/>
              </a:rPr>
              <a:t>The moderator will strictly enforce the time schedule</a:t>
            </a:r>
          </a:p>
          <a:p>
            <a:r>
              <a:rPr lang="en-US" smtClean="0">
                <a:ea typeface="ＭＳ Ｐゴシック" pitchFamily="34" charset="-128"/>
              </a:rPr>
              <a:t>There will be an A/V preview for each session: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Verify and sign-off your presentation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Prepare your poster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Make yourself familiar with the A/V equipment</a:t>
            </a:r>
          </a:p>
        </p:txBody>
      </p:sp>
      <p:sp>
        <p:nvSpPr>
          <p:cNvPr id="11267" name="Espace réservé du numéro de diapositive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5EF7B2C-DBD6-44D2-87E3-081029EA7DCD}" type="slidenum">
              <a:rPr lang="en-US" sz="1000"/>
              <a:pPr eaLnBrk="1" hangingPunct="1"/>
              <a:t>3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Objectives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This slide outlines the objectives of your study –  the goals and the motivation of your  work</a:t>
            </a:r>
          </a:p>
          <a:p>
            <a:r>
              <a:rPr lang="en-US" smtClean="0">
                <a:ea typeface="ＭＳ Ｐゴシック" pitchFamily="34" charset="-128"/>
              </a:rPr>
              <a:t>For example, list the 3-5 most important goals you wanted to achieve with your work, NOT the final results!</a:t>
            </a:r>
          </a:p>
          <a:p>
            <a:r>
              <a:rPr lang="en-US" smtClean="0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2nd Level</a:t>
            </a:r>
          </a:p>
          <a:p>
            <a:r>
              <a:rPr lang="en-US" smtClean="0">
                <a:ea typeface="ＭＳ Ｐゴシック" pitchFamily="34" charset="-128"/>
              </a:rPr>
              <a:t>Bulleted Text Lists – 1st Level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8FAA3EF-343C-49FA-81AE-A057D4CDB814}" type="slidenum">
              <a:rPr lang="en-US" sz="1000"/>
              <a:pPr eaLnBrk="1" hangingPunct="1"/>
              <a:t>4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This slide outlines 3-6 of the most important topics of your work you plan to talk about</a:t>
            </a:r>
          </a:p>
          <a:p>
            <a:r>
              <a:rPr lang="en-US" smtClean="0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2nd Level</a:t>
            </a:r>
          </a:p>
          <a:p>
            <a:r>
              <a:rPr lang="en-US" smtClean="0">
                <a:ea typeface="ＭＳ Ｐゴシック" pitchFamily="34" charset="-128"/>
              </a:rPr>
              <a:t>Bulleted Text Lists – 1st Level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9EC4650-DF74-410D-986F-E2519E551E1E}" type="slidenum">
              <a:rPr lang="en-US" sz="1000"/>
              <a:pPr eaLnBrk="1" hangingPunct="1"/>
              <a:t>5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Place here a set of slides to illustrate your talk</a:t>
            </a:r>
          </a:p>
          <a:p>
            <a:r>
              <a:rPr lang="en-US" smtClean="0">
                <a:ea typeface="ＭＳ Ｐゴシック" pitchFamily="34" charset="-128"/>
              </a:rPr>
              <a:t>Plan to spend talking 1-2 minutes maximum per slide</a:t>
            </a:r>
          </a:p>
          <a:p>
            <a:r>
              <a:rPr lang="en-US" smtClean="0">
                <a:ea typeface="ＭＳ Ｐゴシック" pitchFamily="34" charset="-128"/>
              </a:rPr>
              <a:t>Between topics, add an outline slide</a:t>
            </a:r>
          </a:p>
          <a:p>
            <a:r>
              <a:rPr lang="en-US" smtClean="0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2nd Level</a:t>
            </a:r>
          </a:p>
          <a:p>
            <a:r>
              <a:rPr lang="en-US" smtClean="0">
                <a:ea typeface="ＭＳ Ｐゴシック" pitchFamily="34" charset="-128"/>
              </a:rPr>
              <a:t>Bulleted Text Lists – 1st Level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8793D66-424B-44A1-A8B1-8B6AE9948D4B}" type="slidenum">
              <a:rPr lang="en-US" sz="1000"/>
              <a:pPr eaLnBrk="1" hangingPunct="1"/>
              <a:t>6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Mouse-clicked transitions between lines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 smtClean="0">
                <a:ea typeface="Arial" pitchFamily="34" charset="0"/>
              </a:rPr>
              <a:t>Recommended to not use animations</a:t>
            </a:r>
          </a:p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Bulleted Text Lists – 1</a:t>
            </a:r>
            <a:r>
              <a:rPr lang="en-US" baseline="30000" smtClean="0">
                <a:ea typeface="ＭＳ Ｐゴシック" pitchFamily="34" charset="-128"/>
              </a:rPr>
              <a:t>st</a:t>
            </a:r>
            <a:r>
              <a:rPr lang="en-US" smtClean="0">
                <a:ea typeface="ＭＳ Ｐゴシック" pitchFamily="34" charset="-128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</a:t>
            </a:r>
            <a:r>
              <a:rPr lang="en-US" baseline="30000" smtClean="0">
                <a:ea typeface="Arial" pitchFamily="34" charset="0"/>
              </a:rPr>
              <a:t>nd</a:t>
            </a:r>
            <a:r>
              <a:rPr lang="en-US" smtClean="0">
                <a:ea typeface="Arial" pitchFamily="34" charset="0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</a:t>
            </a:r>
            <a:r>
              <a:rPr lang="en-US" baseline="30000" smtClean="0">
                <a:ea typeface="Arial" pitchFamily="34" charset="0"/>
              </a:rPr>
              <a:t>nd</a:t>
            </a:r>
            <a:r>
              <a:rPr lang="en-US" smtClean="0">
                <a:ea typeface="Arial" pitchFamily="34" charset="0"/>
              </a:rPr>
              <a:t> Level </a:t>
            </a:r>
          </a:p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Bulleted Text Lists – 1</a:t>
            </a:r>
            <a:r>
              <a:rPr lang="en-US" baseline="30000" smtClean="0">
                <a:ea typeface="ＭＳ Ｐゴシック" pitchFamily="34" charset="-128"/>
              </a:rPr>
              <a:t>st</a:t>
            </a:r>
            <a:r>
              <a:rPr lang="en-US" smtClean="0">
                <a:ea typeface="ＭＳ Ｐゴシック" pitchFamily="34" charset="-128"/>
              </a:rPr>
              <a:t> Level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B49C4D7-FA81-48C6-82DD-2A69BC311116}" type="slidenum">
              <a:rPr lang="en-US" sz="1000"/>
              <a:pPr eaLnBrk="1" hangingPunct="1"/>
              <a:t>7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2563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Mouse-clicked transitions with color focus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 smtClean="0">
                <a:ea typeface="Arial" pitchFamily="34" charset="0"/>
              </a:rPr>
              <a:t>Recommended to not use animations</a:t>
            </a:r>
          </a:p>
          <a:p>
            <a:pPr lvl="2" eaLnBrk="1" hangingPunct="1">
              <a:lnSpc>
                <a:spcPct val="125000"/>
              </a:lnSpc>
            </a:pPr>
            <a:r>
              <a:rPr lang="en-US" smtClean="0">
                <a:ea typeface="Arial" pitchFamily="34" charset="0"/>
              </a:rPr>
              <a:t>They remove focus from the presentation content and create difficulties for the presenter</a:t>
            </a:r>
          </a:p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Bulleted Text Lists – 1</a:t>
            </a:r>
            <a:r>
              <a:rPr lang="en-US" baseline="30000" smtClean="0">
                <a:ea typeface="ＭＳ Ｐゴシック" pitchFamily="34" charset="-128"/>
              </a:rPr>
              <a:t>st</a:t>
            </a:r>
            <a:r>
              <a:rPr lang="en-US" smtClean="0">
                <a:ea typeface="ＭＳ Ｐゴシック" pitchFamily="34" charset="-128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</a:t>
            </a:r>
            <a:r>
              <a:rPr lang="en-US" baseline="30000" smtClean="0">
                <a:ea typeface="Arial" pitchFamily="34" charset="0"/>
              </a:rPr>
              <a:t>nd</a:t>
            </a:r>
            <a:r>
              <a:rPr lang="en-US" smtClean="0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 smtClean="0">
                <a:ea typeface="Arial" pitchFamily="34" charset="0"/>
              </a:rPr>
              <a:t>Bulleted Text Lists – 2</a:t>
            </a:r>
            <a:r>
              <a:rPr lang="en-US" baseline="30000" smtClean="0">
                <a:ea typeface="Arial" pitchFamily="34" charset="0"/>
              </a:rPr>
              <a:t>nd</a:t>
            </a:r>
            <a:r>
              <a:rPr lang="en-US" smtClean="0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</a:pPr>
            <a:r>
              <a:rPr lang="en-US" smtClean="0">
                <a:ea typeface="ＭＳ Ｐゴシック" pitchFamily="34" charset="-128"/>
              </a:rPr>
              <a:t>Bulleted Text Lists – 1</a:t>
            </a:r>
            <a:r>
              <a:rPr lang="en-US" baseline="30000" smtClean="0">
                <a:ea typeface="ＭＳ Ｐゴシック" pitchFamily="34" charset="-128"/>
              </a:rPr>
              <a:t>st</a:t>
            </a:r>
            <a:r>
              <a:rPr lang="en-US" smtClean="0">
                <a:ea typeface="ＭＳ Ｐゴシック" pitchFamily="34" charset="-128"/>
              </a:rPr>
              <a:t> Level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9A726AA-03AF-49B0-9CB9-104F1586A974}" type="slidenum">
              <a:rPr lang="en-US" sz="1000"/>
              <a:pPr eaLnBrk="1" hangingPunct="1"/>
              <a:t>8</a:t>
            </a:fld>
            <a:endParaRPr lang="en-US" sz="1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Plots, Photos, Clip art, Diagrams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563" y="2678113"/>
            <a:ext cx="8778875" cy="3916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Plots, photo, clip art, diagrams can go on the </a:t>
            </a:r>
            <a:r>
              <a:rPr lang="en-US" sz="2400" b="1" u="sng" smtClean="0">
                <a:solidFill>
                  <a:schemeClr val="accent2"/>
                </a:solidFill>
                <a:ea typeface="ＭＳ Ｐゴシック" pitchFamily="34" charset="-128"/>
              </a:rPr>
              <a:t>right</a:t>
            </a:r>
            <a:r>
              <a:rPr lang="en-US" sz="240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or in the </a:t>
            </a:r>
            <a:r>
              <a:rPr lang="en-US" sz="2400" b="1" u="sng" smtClean="0">
                <a:solidFill>
                  <a:schemeClr val="accent2"/>
                </a:solidFill>
                <a:ea typeface="ＭＳ Ｐゴシック" pitchFamily="34" charset="-128"/>
              </a:rPr>
              <a:t>center</a:t>
            </a:r>
            <a:r>
              <a:rPr lang="en-US" sz="2400" b="1" u="sng" smtClean="0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(preferred). Text goes then on the </a:t>
            </a:r>
            <a:r>
              <a:rPr lang="en-US" sz="2400" b="1" u="sng" smtClean="0">
                <a:solidFill>
                  <a:schemeClr val="accent2"/>
                </a:solidFill>
                <a:ea typeface="ＭＳ Ｐゴシック" pitchFamily="34" charset="-128"/>
              </a:rPr>
              <a:t>left</a:t>
            </a:r>
            <a:r>
              <a:rPr lang="en-US" sz="240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or at the </a:t>
            </a:r>
            <a:r>
              <a:rPr lang="en-US" sz="2400" b="1" u="sng" smtClean="0">
                <a:solidFill>
                  <a:schemeClr val="accent2"/>
                </a:solidFill>
                <a:ea typeface="ＭＳ Ｐゴシック" pitchFamily="34" charset="-128"/>
              </a:rPr>
              <a:t>bottom</a:t>
            </a:r>
            <a:r>
              <a:rPr lang="en-US" sz="240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 smtClean="0">
                <a:ea typeface="ＭＳ Ｐゴシック" pitchFamily="34" charset="-128"/>
              </a:rPr>
              <a:t>(preferred)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Make sure text, diagrams etc</a:t>
            </a:r>
            <a:r>
              <a:rPr lang="en-US" sz="2400" smtClean="0">
                <a:solidFill>
                  <a:schemeClr val="accent2"/>
                </a:solidFill>
                <a:ea typeface="ＭＳ Ｐゴシック" pitchFamily="34" charset="-128"/>
              </a:rPr>
              <a:t>. </a:t>
            </a:r>
            <a:r>
              <a:rPr lang="en-US" sz="2000" b="1" smtClean="0">
                <a:solidFill>
                  <a:schemeClr val="accent2"/>
                </a:solidFill>
                <a:ea typeface="ＭＳ Ｐゴシック" pitchFamily="34" charset="-128"/>
              </a:rPr>
              <a:t>do</a:t>
            </a:r>
            <a:r>
              <a:rPr lang="en-US" sz="1200" b="1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800" b="1" smtClean="0">
                <a:solidFill>
                  <a:schemeClr val="accent2"/>
                </a:solidFill>
                <a:ea typeface="ＭＳ Ｐゴシック" pitchFamily="34" charset="-128"/>
              </a:rPr>
              <a:t>not</a:t>
            </a:r>
            <a:r>
              <a:rPr lang="en-US" sz="1200" b="1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600" b="1" smtClean="0">
                <a:solidFill>
                  <a:schemeClr val="accent2"/>
                </a:solidFill>
                <a:ea typeface="ＭＳ Ｐゴシック" pitchFamily="34" charset="-128"/>
              </a:rPr>
              <a:t>get</a:t>
            </a:r>
            <a:r>
              <a:rPr lang="en-US" sz="1200" b="1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400" b="1" smtClean="0">
                <a:solidFill>
                  <a:schemeClr val="accent2"/>
                </a:solidFill>
                <a:ea typeface="ＭＳ Ｐゴシック" pitchFamily="34" charset="-128"/>
              </a:rPr>
              <a:t>too</a:t>
            </a:r>
            <a:r>
              <a:rPr lang="en-US" sz="1200" b="1" smtClean="0">
                <a:solidFill>
                  <a:schemeClr val="accent2"/>
                </a:solidFill>
                <a:ea typeface="ＭＳ Ｐゴシック" pitchFamily="34" charset="-128"/>
              </a:rPr>
              <a:t> small</a:t>
            </a:r>
            <a:r>
              <a:rPr lang="en-US" sz="2400" smtClean="0">
                <a:solidFill>
                  <a:schemeClr val="accent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  <a:ea typeface="ＭＳ Ｐゴシック" pitchFamily="34" charset="-128"/>
              </a:rPr>
              <a:t>Plan for maximum two different  plots, photos, etc. per slide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>
                <a:solidFill>
                  <a:schemeClr val="accent2"/>
                </a:solidFill>
                <a:ea typeface="ＭＳ Ｐゴシック" pitchFamily="34" charset="-128"/>
              </a:rPr>
              <a:t>Make sure the fonts, the labels, etc. are readable from a printed copy of your slide placed on the floor and you looking at the slide when  standing up</a:t>
            </a:r>
          </a:p>
          <a:p>
            <a:pPr eaLnBrk="1" hangingPunct="1">
              <a:spcBef>
                <a:spcPct val="0"/>
              </a:spcBef>
              <a:buSzPct val="75000"/>
              <a:buFont typeface="Arial" pitchFamily="34" charset="0"/>
              <a:buChar char="●"/>
            </a:pPr>
            <a:r>
              <a:rPr lang="en-US" sz="2400" smtClean="0">
                <a:ea typeface="ＭＳ Ｐゴシック" pitchFamily="34" charset="-128"/>
              </a:rPr>
              <a:t>It is a good practice to add one sentence(1-2 lines) summary statement at the bottom of each such slide for these who may not hear your verbal comments </a:t>
            </a:r>
            <a:endParaRPr lang="en-US" sz="240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FAF5C31-4BED-472B-A304-D1E1106FFB3C}" type="slidenum">
              <a:rPr lang="en-US" sz="1000"/>
              <a:pPr eaLnBrk="1" hangingPunct="1"/>
              <a:t>9</a:t>
            </a:fld>
            <a:endParaRPr lang="en-US" sz="100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357438" y="838200"/>
            <a:ext cx="3890962" cy="1924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0246" name="WordArt 7"/>
          <p:cNvSpPr>
            <a:spLocks noChangeArrowheads="1" noChangeShapeType="1" noTextEdit="1"/>
          </p:cNvSpPr>
          <p:nvPr/>
        </p:nvSpPr>
        <p:spPr bwMode="auto">
          <a:xfrm>
            <a:off x="2404773" y="890725"/>
            <a:ext cx="3802062" cy="170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latin typeface="Arial"/>
                <a:ea typeface="+mn-ea"/>
              </a:rPr>
              <a:t>Photo, clip art, diagram... </a:t>
            </a:r>
          </a:p>
          <a:p>
            <a:pPr algn="ctr">
              <a:spcBef>
                <a:spcPct val="20000"/>
              </a:spcBef>
              <a:buFontTx/>
              <a:buChar char="•"/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latin typeface="Arial"/>
                <a:ea typeface="+mn-ea"/>
              </a:rPr>
              <a:t>not to scale</a:t>
            </a:r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0" y="2376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C0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1189</Words>
  <Application>Microsoft Macintosh PowerPoint</Application>
  <PresentationFormat>Présentation à l'écran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Default Design</vt:lpstr>
      <vt:lpstr>Clip</vt:lpstr>
      <vt:lpstr>Title of your paper</vt:lpstr>
      <vt:lpstr>About this Template</vt:lpstr>
      <vt:lpstr>About the presentation</vt:lpstr>
      <vt:lpstr>Objectives</vt:lpstr>
      <vt:lpstr>Outline</vt:lpstr>
      <vt:lpstr>Bulleted List Text-Only Slides</vt:lpstr>
      <vt:lpstr>Bulleted List Text-Only Slides</vt:lpstr>
      <vt:lpstr>Bulleted List Text-Only Slides</vt:lpstr>
      <vt:lpstr>Plots, Photos, Clip art, Diagrams </vt:lpstr>
      <vt:lpstr>Tables/Graphs: Transitions</vt:lpstr>
      <vt:lpstr>Backplane ASP Connections</vt:lpstr>
      <vt:lpstr>Fault coverage vs. No. of Vectors</vt:lpstr>
      <vt:lpstr>Conclusions</vt:lpstr>
      <vt:lpstr>Contrast Issues</vt:lpstr>
      <vt:lpstr>Things to Avoid – Using Sound</vt:lpstr>
      <vt:lpstr>Things to Avoid – Borders and Other Space Wasters</vt:lpstr>
      <vt:lpstr>Things to Avoid – Bad Color Usage</vt:lpstr>
      <vt:lpstr>Présentation PowerPoint</vt:lpstr>
      <vt:lpstr>How to Annoy The Audience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EOS/ESD Symposium Presentation Template</dc:title>
  <dc:creator>Michael Khazhinsky;Theo Smedes</dc:creator>
  <cp:lastModifiedBy>ims</cp:lastModifiedBy>
  <cp:revision>160</cp:revision>
  <dcterms:created xsi:type="dcterms:W3CDTF">2004-06-05T20:06:49Z</dcterms:created>
  <dcterms:modified xsi:type="dcterms:W3CDTF">2017-08-22T17:23:28Z</dcterms:modified>
</cp:coreProperties>
</file>